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Arimo Bold" panose="020B0604020202020204" charset="0"/>
      <p:regular r:id="rId10"/>
    </p:embeddedFont>
    <p:embeddedFont>
      <p:font typeface="Be Vietnam" panose="020B0604020202020204" charset="0"/>
      <p:regular r:id="rId11"/>
    </p:embeddedFont>
    <p:embeddedFont>
      <p:font typeface="Be Vietnam Italics" panose="020B0604020202020204" charset="0"/>
      <p:regular r:id="rId12"/>
    </p:embeddedFont>
    <p:embeddedFont>
      <p:font typeface="Be Vietnam Ultra-Bold Italic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ancing Script" panose="020B0604020202020204" charset="0"/>
      <p:regular r:id="rId18"/>
    </p:embeddedFont>
    <p:embeddedFont>
      <p:font typeface="Lemon Tuesday" panose="020B0604020202020204" charset="-52"/>
      <p:regular r:id="rId19"/>
    </p:embeddedFont>
    <p:embeddedFont>
      <p:font typeface="Trocchi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github.com/alenaporoskun/Christmas-developers_Santa-s-personal-assistan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t="-38888" b="-3888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45130" y="1679846"/>
            <a:ext cx="2597741" cy="3463654"/>
          </a:xfrm>
          <a:custGeom>
            <a:avLst/>
            <a:gdLst/>
            <a:ahLst/>
            <a:cxnLst/>
            <a:rect l="l" t="t" r="r" b="b"/>
            <a:pathLst>
              <a:path w="2597741" h="3463654">
                <a:moveTo>
                  <a:pt x="0" y="0"/>
                </a:moveTo>
                <a:lnTo>
                  <a:pt x="2597740" y="0"/>
                </a:lnTo>
                <a:lnTo>
                  <a:pt x="2597740" y="3463654"/>
                </a:lnTo>
                <a:lnTo>
                  <a:pt x="0" y="346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36794" y="5494941"/>
            <a:ext cx="13414413" cy="259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1"/>
              </a:lnSpc>
            </a:pPr>
            <a:r>
              <a:rPr lang="en-US" sz="10021">
                <a:solidFill>
                  <a:srgbClr val="2B201C"/>
                </a:solidFill>
                <a:latin typeface="Dancing Script"/>
              </a:rPr>
              <a:t>Mr.Corgi’s</a:t>
            </a:r>
          </a:p>
          <a:p>
            <a:pPr algn="ctr">
              <a:lnSpc>
                <a:spcPts val="10021"/>
              </a:lnSpc>
            </a:pPr>
            <a:r>
              <a:rPr lang="en-US" sz="10021">
                <a:solidFill>
                  <a:srgbClr val="2B201C"/>
                </a:solidFill>
                <a:latin typeface="Dancing Script"/>
                <a:hlinkClick r:id="rId4" tooltip="https://github.com/alenaporoskun/Christmas-developers_Santa-s-personal-assistant"/>
              </a:rPr>
              <a:t>personal assistant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51698" y="485775"/>
            <a:ext cx="898460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Be Vietnam Ultra-Bold Italics"/>
              </a:rPr>
              <a:t>Команда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Be Vietnam Ultra-Bold Italics"/>
              </a:rPr>
              <a:t> </a:t>
            </a:r>
            <a:r>
              <a:rPr lang="en-US" sz="2999">
                <a:solidFill>
                  <a:srgbClr val="2B201C"/>
                </a:solidFill>
                <a:latin typeface="Be Vietnam Ultra-Bold Italics"/>
                <a:hlinkClick r:id="rId4" tooltip="https://github.com/alenaporoskun/Christmas-developers_Santa-s-personal-assistant"/>
              </a:rPr>
              <a:t>Christmas developers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51698" y="8323847"/>
            <a:ext cx="8984604" cy="4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651698" y="8595361"/>
            <a:ext cx="898460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Be Vietnam Italics"/>
              </a:rPr>
              <a:t>Персональний асистент містера Коргі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23C9599-5511-393B-DCBE-47014E886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389839">
            <a:off x="15074772" y="6753502"/>
            <a:ext cx="3036067" cy="4116702"/>
          </a:xfrm>
          <a:custGeom>
            <a:avLst/>
            <a:gdLst/>
            <a:ahLst/>
            <a:cxnLst/>
            <a:rect l="l" t="t" r="r" b="b"/>
            <a:pathLst>
              <a:path w="3036067" h="4116702">
                <a:moveTo>
                  <a:pt x="0" y="0"/>
                </a:moveTo>
                <a:lnTo>
                  <a:pt x="3036067" y="0"/>
                </a:lnTo>
                <a:lnTo>
                  <a:pt x="3036067" y="4116702"/>
                </a:lnTo>
                <a:lnTo>
                  <a:pt x="0" y="411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14788" y="0"/>
            <a:ext cx="2273212" cy="914365"/>
          </a:xfrm>
          <a:custGeom>
            <a:avLst/>
            <a:gdLst/>
            <a:ahLst/>
            <a:cxnLst/>
            <a:rect l="l" t="t" r="r" b="b"/>
            <a:pathLst>
              <a:path w="2273212" h="914365">
                <a:moveTo>
                  <a:pt x="0" y="0"/>
                </a:moveTo>
                <a:lnTo>
                  <a:pt x="2273212" y="0"/>
                </a:lnTo>
                <a:lnTo>
                  <a:pt x="2273212" y="914365"/>
                </a:lnTo>
                <a:lnTo>
                  <a:pt x="0" y="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15253" y="1272126"/>
            <a:ext cx="8321714" cy="847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2"/>
              </a:lnSpc>
            </a:pPr>
            <a:r>
              <a:rPr lang="en-US" sz="5948">
                <a:solidFill>
                  <a:srgbClr val="2B201C"/>
                </a:solidFill>
                <a:latin typeface="Lemon Tuesday"/>
              </a:rPr>
              <a:t>УЧАСНИКИ КОМАНДИ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1543" y="3211910"/>
            <a:ext cx="2716107" cy="3383037"/>
            <a:chOff x="0" y="0"/>
            <a:chExt cx="3621475" cy="4510716"/>
          </a:xfrm>
        </p:grpSpPr>
        <p:sp>
          <p:nvSpPr>
            <p:cNvPr id="10" name="Freeform 10"/>
            <p:cNvSpPr/>
            <p:nvPr/>
          </p:nvSpPr>
          <p:spPr>
            <a:xfrm>
              <a:off x="481108" y="0"/>
              <a:ext cx="2659259" cy="3138610"/>
            </a:xfrm>
            <a:custGeom>
              <a:avLst/>
              <a:gdLst/>
              <a:ahLst/>
              <a:cxnLst/>
              <a:rect l="l" t="t" r="r" b="b"/>
              <a:pathLst>
                <a:path w="2659259" h="3138610">
                  <a:moveTo>
                    <a:pt x="0" y="0"/>
                  </a:moveTo>
                  <a:lnTo>
                    <a:pt x="2659259" y="0"/>
                  </a:lnTo>
                  <a:lnTo>
                    <a:pt x="2659259" y="3138610"/>
                  </a:lnTo>
                  <a:lnTo>
                    <a:pt x="0" y="3138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3370096"/>
              <a:ext cx="3621475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imo Bold"/>
                </a:rPr>
                <a:t>Олена Пороскун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Team Lead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59174" y="4210994"/>
            <a:ext cx="2506808" cy="4154569"/>
            <a:chOff x="0" y="0"/>
            <a:chExt cx="3342411" cy="5539425"/>
          </a:xfrm>
        </p:grpSpPr>
        <p:sp>
          <p:nvSpPr>
            <p:cNvPr id="13" name="Freeform 13"/>
            <p:cNvSpPr/>
            <p:nvPr/>
          </p:nvSpPr>
          <p:spPr>
            <a:xfrm>
              <a:off x="536077" y="0"/>
              <a:ext cx="2270256" cy="4167320"/>
            </a:xfrm>
            <a:custGeom>
              <a:avLst/>
              <a:gdLst/>
              <a:ahLst/>
              <a:cxnLst/>
              <a:rect l="l" t="t" r="r" b="b"/>
              <a:pathLst>
                <a:path w="2270256" h="4167320">
                  <a:moveTo>
                    <a:pt x="0" y="0"/>
                  </a:moveTo>
                  <a:lnTo>
                    <a:pt x="2270256" y="0"/>
                  </a:lnTo>
                  <a:lnTo>
                    <a:pt x="2270256" y="4167320"/>
                  </a:lnTo>
                  <a:lnTo>
                    <a:pt x="0" y="4167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4398806"/>
              <a:ext cx="3342411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Arimo Bold"/>
                </a:rPr>
                <a:t> Тарас Сабат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Scrum майстер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34213" y="3040313"/>
            <a:ext cx="2293591" cy="3554634"/>
            <a:chOff x="0" y="0"/>
            <a:chExt cx="3058121" cy="47395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34761" cy="3367407"/>
            </a:xfrm>
            <a:custGeom>
              <a:avLst/>
              <a:gdLst/>
              <a:ahLst/>
              <a:cxnLst/>
              <a:rect l="l" t="t" r="r" b="b"/>
              <a:pathLst>
                <a:path w="2834761" h="3367407">
                  <a:moveTo>
                    <a:pt x="0" y="0"/>
                  </a:moveTo>
                  <a:lnTo>
                    <a:pt x="2834761" y="0"/>
                  </a:lnTo>
                  <a:lnTo>
                    <a:pt x="2834761" y="3367407"/>
                  </a:lnTo>
                  <a:lnTo>
                    <a:pt x="0" y="3367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8445" y="3598893"/>
              <a:ext cx="3019676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Arimo"/>
                </a:rPr>
                <a:t> </a:t>
              </a:r>
              <a:r>
                <a:rPr lang="en-US" sz="2499">
                  <a:solidFill>
                    <a:srgbClr val="2B201C"/>
                  </a:solidFill>
                  <a:latin typeface="Arimo Bold"/>
                </a:rPr>
                <a:t>Данило Чжан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Розробник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99329" y="5222860"/>
            <a:ext cx="3476784" cy="3142702"/>
            <a:chOff x="0" y="0"/>
            <a:chExt cx="4635712" cy="4190270"/>
          </a:xfrm>
        </p:grpSpPr>
        <p:sp>
          <p:nvSpPr>
            <p:cNvPr id="19" name="Freeform 19"/>
            <p:cNvSpPr/>
            <p:nvPr/>
          </p:nvSpPr>
          <p:spPr>
            <a:xfrm>
              <a:off x="897420" y="0"/>
              <a:ext cx="2458734" cy="3011473"/>
            </a:xfrm>
            <a:custGeom>
              <a:avLst/>
              <a:gdLst/>
              <a:ahLst/>
              <a:cxnLst/>
              <a:rect l="l" t="t" r="r" b="b"/>
              <a:pathLst>
                <a:path w="2458734" h="3011473">
                  <a:moveTo>
                    <a:pt x="0" y="0"/>
                  </a:moveTo>
                  <a:lnTo>
                    <a:pt x="2458734" y="0"/>
                  </a:lnTo>
                  <a:lnTo>
                    <a:pt x="2458734" y="3011473"/>
                  </a:lnTo>
                  <a:lnTo>
                    <a:pt x="0" y="3011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3049651"/>
              <a:ext cx="4635712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Arimo Bold"/>
                </a:rPr>
                <a:t>Олександр Симашкін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Розробник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844343" y="3296238"/>
            <a:ext cx="2750271" cy="3298709"/>
            <a:chOff x="0" y="0"/>
            <a:chExt cx="3667028" cy="4398278"/>
          </a:xfrm>
        </p:grpSpPr>
        <p:sp>
          <p:nvSpPr>
            <p:cNvPr id="22" name="Freeform 22"/>
            <p:cNvSpPr/>
            <p:nvPr/>
          </p:nvSpPr>
          <p:spPr>
            <a:xfrm>
              <a:off x="656728" y="0"/>
              <a:ext cx="2353571" cy="3219481"/>
            </a:xfrm>
            <a:custGeom>
              <a:avLst/>
              <a:gdLst/>
              <a:ahLst/>
              <a:cxnLst/>
              <a:rect l="l" t="t" r="r" b="b"/>
              <a:pathLst>
                <a:path w="2353571" h="3219481">
                  <a:moveTo>
                    <a:pt x="0" y="0"/>
                  </a:moveTo>
                  <a:lnTo>
                    <a:pt x="2353572" y="0"/>
                  </a:lnTo>
                  <a:lnTo>
                    <a:pt x="2353572" y="3219481"/>
                  </a:lnTo>
                  <a:lnTo>
                    <a:pt x="0" y="3219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0" y="3257659"/>
              <a:ext cx="3667028" cy="1140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Arimo Bold"/>
                </a:rPr>
                <a:t>Юрій Коваленко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201C"/>
                  </a:solidFill>
                  <a:latin typeface="Trocchi"/>
                </a:rPr>
                <a:t>Розробник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2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7D405ED-11B6-8767-C020-1AA8DD5743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45150" y="2579639"/>
            <a:ext cx="9214150" cy="114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201C"/>
                </a:solidFill>
                <a:latin typeface="Dancing Script"/>
              </a:rPr>
              <a:t>Mr.Corgi</a:t>
            </a:r>
          </a:p>
        </p:txBody>
      </p:sp>
      <p:sp>
        <p:nvSpPr>
          <p:cNvPr id="4" name="Freeform 4"/>
          <p:cNvSpPr/>
          <p:nvPr/>
        </p:nvSpPr>
        <p:spPr>
          <a:xfrm>
            <a:off x="15612471" y="177332"/>
            <a:ext cx="3293658" cy="3774967"/>
          </a:xfrm>
          <a:custGeom>
            <a:avLst/>
            <a:gdLst/>
            <a:ahLst/>
            <a:cxnLst/>
            <a:rect l="l" t="t" r="r" b="b"/>
            <a:pathLst>
              <a:path w="3293658" h="3774967">
                <a:moveTo>
                  <a:pt x="0" y="0"/>
                </a:moveTo>
                <a:lnTo>
                  <a:pt x="3293658" y="0"/>
                </a:lnTo>
                <a:lnTo>
                  <a:pt x="3293658" y="3774967"/>
                </a:lnTo>
                <a:lnTo>
                  <a:pt x="0" y="3774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3916" y="304507"/>
            <a:ext cx="1128791" cy="309104"/>
          </a:xfrm>
          <a:custGeom>
            <a:avLst/>
            <a:gdLst/>
            <a:ahLst/>
            <a:cxnLst/>
            <a:rect l="l" t="t" r="r" b="b"/>
            <a:pathLst>
              <a:path w="1128791" h="309104">
                <a:moveTo>
                  <a:pt x="0" y="0"/>
                </a:moveTo>
                <a:lnTo>
                  <a:pt x="1128791" y="0"/>
                </a:lnTo>
                <a:lnTo>
                  <a:pt x="1128791" y="309104"/>
                </a:lnTo>
                <a:lnTo>
                  <a:pt x="0" y="309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54" t="-91429" r="-55011" b="-9142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13565" y="3895149"/>
            <a:ext cx="9645735" cy="53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Невеличкий, розумний та веселий помічник Санта Клауса. 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2B201C"/>
              </a:solidFill>
              <a:latin typeface="Trocchi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Має пухнасту коричневу з білим шерсть і крупні круглі очі, які завжди сяють веселим світлом. Маючи короткі ніжки та великі вушка, Містер Коргі виглядає надзвичайно чарівно.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2B201C"/>
              </a:solidFill>
              <a:latin typeface="Trocchi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Потребує програму, що допоможе з його обов’язками.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10559" y="3734187"/>
            <a:ext cx="4019240" cy="5921532"/>
            <a:chOff x="0" y="0"/>
            <a:chExt cx="5358986" cy="78953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58986" cy="7895376"/>
            </a:xfrm>
            <a:custGeom>
              <a:avLst/>
              <a:gdLst/>
              <a:ahLst/>
              <a:cxnLst/>
              <a:rect l="l" t="t" r="r" b="b"/>
              <a:pathLst>
                <a:path w="5358986" h="7895376">
                  <a:moveTo>
                    <a:pt x="0" y="0"/>
                  </a:moveTo>
                  <a:lnTo>
                    <a:pt x="5358986" y="0"/>
                  </a:lnTo>
                  <a:lnTo>
                    <a:pt x="5358986" y="7895376"/>
                  </a:lnTo>
                  <a:lnTo>
                    <a:pt x="0" y="7895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 rot="2473477">
              <a:off x="542687" y="4058356"/>
              <a:ext cx="1178721" cy="503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8"/>
                </a:lnSpc>
              </a:pPr>
              <a:r>
                <a:rPr lang="en-US" sz="1834">
                  <a:solidFill>
                    <a:srgbClr val="000000"/>
                  </a:solidFill>
                  <a:latin typeface="Arimo Bold"/>
                </a:rPr>
                <a:t>Santa’s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2150298">
              <a:off x="2374415" y="4379242"/>
              <a:ext cx="1435226" cy="536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8"/>
                </a:lnSpc>
              </a:pPr>
              <a:r>
                <a:rPr lang="en-US" sz="1834">
                  <a:solidFill>
                    <a:srgbClr val="000000"/>
                  </a:solidFill>
                  <a:latin typeface="Arimo Bold"/>
                </a:rPr>
                <a:t>assistant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3143" y="304507"/>
            <a:ext cx="8321714" cy="2208457"/>
            <a:chOff x="0" y="0"/>
            <a:chExt cx="11095618" cy="294460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7150"/>
              <a:ext cx="11095618" cy="2253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2"/>
                </a:lnSpc>
              </a:pPr>
              <a:r>
                <a:rPr lang="en-US" sz="5948">
                  <a:solidFill>
                    <a:srgbClr val="2B201C"/>
                  </a:solidFill>
                  <a:latin typeface="Lemon Tuesday"/>
                </a:rPr>
                <a:t>ПОРТРЕТ КОРИСТУВАЧА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52408" y="2529198"/>
              <a:ext cx="9590803" cy="415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3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675296-AF79-1871-8F8A-E43767650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17907" y="1083214"/>
            <a:ext cx="14252187" cy="1963203"/>
            <a:chOff x="0" y="0"/>
            <a:chExt cx="19002916" cy="2617604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9002916" cy="155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2B201C"/>
                  </a:solidFill>
                  <a:latin typeface="Dancing Script"/>
                </a:rPr>
                <a:t>Mr.Corgi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166029" y="2058892"/>
              <a:ext cx="12670857" cy="558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2B201C"/>
                  </a:solidFill>
                  <a:latin typeface="Be Vietnam"/>
                </a:rPr>
                <a:t>Помічник пана Санта Клауса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447979">
            <a:off x="-47249" y="6881337"/>
            <a:ext cx="3199911" cy="3938352"/>
          </a:xfrm>
          <a:custGeom>
            <a:avLst/>
            <a:gdLst/>
            <a:ahLst/>
            <a:cxnLst/>
            <a:rect l="l" t="t" r="r" b="b"/>
            <a:pathLst>
              <a:path w="3199911" h="3938352">
                <a:moveTo>
                  <a:pt x="0" y="0"/>
                </a:moveTo>
                <a:lnTo>
                  <a:pt x="3199912" y="0"/>
                </a:lnTo>
                <a:lnTo>
                  <a:pt x="3199912" y="3938352"/>
                </a:lnTo>
                <a:lnTo>
                  <a:pt x="0" y="3938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12471" y="177332"/>
            <a:ext cx="3293658" cy="3774967"/>
          </a:xfrm>
          <a:custGeom>
            <a:avLst/>
            <a:gdLst/>
            <a:ahLst/>
            <a:cxnLst/>
            <a:rect l="l" t="t" r="r" b="b"/>
            <a:pathLst>
              <a:path w="3293658" h="3774967">
                <a:moveTo>
                  <a:pt x="0" y="0"/>
                </a:moveTo>
                <a:lnTo>
                  <a:pt x="3293658" y="0"/>
                </a:lnTo>
                <a:lnTo>
                  <a:pt x="3293658" y="3774967"/>
                </a:lnTo>
                <a:lnTo>
                  <a:pt x="0" y="3774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3916" y="290377"/>
            <a:ext cx="1128791" cy="309104"/>
          </a:xfrm>
          <a:custGeom>
            <a:avLst/>
            <a:gdLst/>
            <a:ahLst/>
            <a:cxnLst/>
            <a:rect l="l" t="t" r="r" b="b"/>
            <a:pathLst>
              <a:path w="1128791" h="309104">
                <a:moveTo>
                  <a:pt x="0" y="0"/>
                </a:moveTo>
                <a:lnTo>
                  <a:pt x="1128791" y="0"/>
                </a:lnTo>
                <a:lnTo>
                  <a:pt x="1128791" y="309103"/>
                </a:lnTo>
                <a:lnTo>
                  <a:pt x="0" y="30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554" t="-91429" r="-55011" b="-9142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92913" y="3516033"/>
            <a:ext cx="13005900" cy="419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Відповідає за книгу отримувачів подарунків:</a:t>
            </a: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додає, </a:t>
            </a: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редагує, </a:t>
            </a: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видаляє, </a:t>
            </a: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шукає людей в ній.</a:t>
            </a:r>
          </a:p>
          <a:p>
            <a:pPr algn="just">
              <a:lnSpc>
                <a:spcPts val="3720"/>
              </a:lnSpc>
            </a:pPr>
            <a:endParaRPr lang="en-US" sz="3000">
              <a:solidFill>
                <a:srgbClr val="2B201C"/>
              </a:solidFill>
              <a:latin typeface="Trocchi"/>
            </a:endParaRPr>
          </a:p>
          <a:p>
            <a:pPr marL="647700" lvl="1" indent="-323850" algn="just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Зберігає та слідкує за списком побажань отримувачів подарунків.</a:t>
            </a:r>
          </a:p>
          <a:p>
            <a:pPr algn="just">
              <a:lnSpc>
                <a:spcPts val="3720"/>
              </a:lnSpc>
            </a:pPr>
            <a:endParaRPr lang="en-US" sz="3000">
              <a:solidFill>
                <a:srgbClr val="2B201C"/>
              </a:solidFill>
              <a:latin typeface="Trocchi"/>
            </a:endParaRPr>
          </a:p>
          <a:p>
            <a:pPr marL="647700" lvl="1" indent="-323850" algn="l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Може сказати у кого з них день народження через декілька днів.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4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23FFEE0-7E48-66E1-ADCD-1DBCD0A99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6014788" y="0"/>
            <a:ext cx="2273212" cy="914365"/>
          </a:xfrm>
          <a:custGeom>
            <a:avLst/>
            <a:gdLst/>
            <a:ahLst/>
            <a:cxnLst/>
            <a:rect l="l" t="t" r="r" b="b"/>
            <a:pathLst>
              <a:path w="2273212" h="914365">
                <a:moveTo>
                  <a:pt x="0" y="0"/>
                </a:moveTo>
                <a:lnTo>
                  <a:pt x="2273212" y="0"/>
                </a:lnTo>
                <a:lnTo>
                  <a:pt x="2273212" y="914365"/>
                </a:lnTo>
                <a:lnTo>
                  <a:pt x="0" y="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911106"/>
            <a:ext cx="5729649" cy="1692245"/>
          </a:xfrm>
          <a:custGeom>
            <a:avLst/>
            <a:gdLst/>
            <a:ahLst/>
            <a:cxnLst/>
            <a:rect l="l" t="t" r="r" b="b"/>
            <a:pathLst>
              <a:path w="5729649" h="1692245">
                <a:moveTo>
                  <a:pt x="0" y="0"/>
                </a:moveTo>
                <a:lnTo>
                  <a:pt x="5729649" y="0"/>
                </a:lnTo>
                <a:lnTo>
                  <a:pt x="5729649" y="1692245"/>
                </a:lnTo>
                <a:lnTo>
                  <a:pt x="0" y="1692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686773"/>
            <a:ext cx="9749064" cy="2138093"/>
          </a:xfrm>
          <a:custGeom>
            <a:avLst/>
            <a:gdLst/>
            <a:ahLst/>
            <a:cxnLst/>
            <a:rect l="l" t="t" r="r" b="b"/>
            <a:pathLst>
              <a:path w="9749064" h="2138093">
                <a:moveTo>
                  <a:pt x="0" y="0"/>
                </a:moveTo>
                <a:lnTo>
                  <a:pt x="9749064" y="0"/>
                </a:lnTo>
                <a:lnTo>
                  <a:pt x="9749064" y="2138093"/>
                </a:lnTo>
                <a:lnTo>
                  <a:pt x="0" y="213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024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4343177"/>
            <a:ext cx="14292729" cy="1600646"/>
          </a:xfrm>
          <a:custGeom>
            <a:avLst/>
            <a:gdLst/>
            <a:ahLst/>
            <a:cxnLst/>
            <a:rect l="l" t="t" r="r" b="b"/>
            <a:pathLst>
              <a:path w="14292729" h="1600646">
                <a:moveTo>
                  <a:pt x="0" y="0"/>
                </a:moveTo>
                <a:lnTo>
                  <a:pt x="14292729" y="0"/>
                </a:lnTo>
                <a:lnTo>
                  <a:pt x="14292729" y="1600646"/>
                </a:lnTo>
                <a:lnTo>
                  <a:pt x="0" y="1600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210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937586" y="1055614"/>
            <a:ext cx="8321714" cy="3037099"/>
            <a:chOff x="0" y="0"/>
            <a:chExt cx="11095618" cy="404946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57150"/>
              <a:ext cx="11095618" cy="3358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2"/>
                </a:lnSpc>
              </a:pPr>
              <a:r>
                <a:rPr lang="en-US" sz="5948">
                  <a:solidFill>
                    <a:srgbClr val="2B201C"/>
                  </a:solidFill>
                  <a:latin typeface="Lemon Tuesday"/>
                </a:rPr>
                <a:t>ПРИКЛАДИ РЕАЛІЗАЦІЇ ДЕЯКИХ ФУНКЦІЙ ПРОГРАМИ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52408" y="3634054"/>
              <a:ext cx="9590803" cy="415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19357" y="6587267"/>
            <a:ext cx="5439943" cy="232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Автодоповнення команд</a:t>
            </a:r>
          </a:p>
          <a:p>
            <a:pPr marL="647700" lvl="1" indent="-323850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Табличний вивід книги контактів</a:t>
            </a:r>
          </a:p>
          <a:p>
            <a:pPr marL="647700" lvl="1" indent="-323850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2B201C"/>
                </a:solidFill>
                <a:latin typeface="Trocchi"/>
              </a:rPr>
              <a:t>Табличний вивід списку бажань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2546" y="3089000"/>
            <a:ext cx="31766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Arimo"/>
              </a:rPr>
              <a:t>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546" y="5429472"/>
            <a:ext cx="31766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Arimo"/>
              </a:rPr>
              <a:t>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2546" y="8310515"/>
            <a:ext cx="317665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01C"/>
                </a:solidFill>
                <a:latin typeface="Arimo"/>
              </a:rPr>
              <a:t>3.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C149B25-8BCD-3EBF-1978-A0D2B6961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671589" y="1468044"/>
            <a:ext cx="12944822" cy="2966915"/>
            <a:chOff x="0" y="0"/>
            <a:chExt cx="17259763" cy="3955887"/>
          </a:xfrm>
        </p:grpSpPr>
        <p:sp>
          <p:nvSpPr>
            <p:cNvPr id="5" name="TextBox 5"/>
            <p:cNvSpPr txBox="1"/>
            <p:nvPr/>
          </p:nvSpPr>
          <p:spPr>
            <a:xfrm>
              <a:off x="1170406" y="3397175"/>
              <a:ext cx="14918951" cy="558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17259763" cy="3040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2B201C"/>
                  </a:solidFill>
                  <a:latin typeface="Lemon Tuesday"/>
                </a:rPr>
                <a:t>ТЕХНОЛОГІЇ, ЯКІ ВИКОРИСТОВУВАЛИСЬ: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33013" y="4593427"/>
            <a:ext cx="4362802" cy="434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499">
                <a:solidFill>
                  <a:srgbClr val="2B201C"/>
                </a:solidFill>
                <a:latin typeface="Trocchi"/>
              </a:rPr>
              <a:t>Python libraries: 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collections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datetime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os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pickle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prompt_toolkit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re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rich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2273212" cy="914365"/>
          </a:xfrm>
          <a:custGeom>
            <a:avLst/>
            <a:gdLst/>
            <a:ahLst/>
            <a:cxnLst/>
            <a:rect l="l" t="t" r="r" b="b"/>
            <a:pathLst>
              <a:path w="2273212" h="914365">
                <a:moveTo>
                  <a:pt x="0" y="0"/>
                </a:moveTo>
                <a:lnTo>
                  <a:pt x="2273212" y="0"/>
                </a:lnTo>
                <a:lnTo>
                  <a:pt x="2273212" y="914365"/>
                </a:lnTo>
                <a:lnTo>
                  <a:pt x="0" y="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513947" y="4593427"/>
            <a:ext cx="4362802" cy="162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499">
                <a:solidFill>
                  <a:srgbClr val="2B201C"/>
                </a:solidFill>
                <a:latin typeface="Trocchi"/>
              </a:rPr>
              <a:t>Utilites:         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VSCode</a:t>
            </a:r>
          </a:p>
          <a:p>
            <a:pPr marL="755647" lvl="1" indent="-377824" algn="just">
              <a:lnSpc>
                <a:spcPts val="4339"/>
              </a:lnSpc>
              <a:buFont typeface="Arial"/>
              <a:buChar char="•"/>
            </a:pPr>
            <a:r>
              <a:rPr lang="en-US" sz="3499">
                <a:solidFill>
                  <a:srgbClr val="2B201C"/>
                </a:solidFill>
                <a:latin typeface="Trocchi"/>
              </a:rPr>
              <a:t>Git/GitHub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158" y="9598569"/>
            <a:ext cx="176609" cy="4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B201C"/>
                </a:solidFill>
                <a:latin typeface="Arimo"/>
              </a:rPr>
              <a:t>6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7CABC4-7405-0C63-9BFD-C5577D6A6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10954" t="-48517" r="-1959" b="-522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17907" y="4283880"/>
            <a:ext cx="14252187" cy="114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201C"/>
                </a:solidFill>
                <a:latin typeface="Lemon Tuesday"/>
              </a:rPr>
              <a:t>Дякуємо за увагу!</a:t>
            </a:r>
          </a:p>
        </p:txBody>
      </p:sp>
      <p:sp>
        <p:nvSpPr>
          <p:cNvPr id="6" name="Freeform 6"/>
          <p:cNvSpPr/>
          <p:nvPr/>
        </p:nvSpPr>
        <p:spPr>
          <a:xfrm>
            <a:off x="-315988" y="5729477"/>
            <a:ext cx="3155973" cy="4279285"/>
          </a:xfrm>
          <a:custGeom>
            <a:avLst/>
            <a:gdLst/>
            <a:ahLst/>
            <a:cxnLst/>
            <a:rect l="l" t="t" r="r" b="b"/>
            <a:pathLst>
              <a:path w="3155973" h="4279285">
                <a:moveTo>
                  <a:pt x="0" y="0"/>
                </a:moveTo>
                <a:lnTo>
                  <a:pt x="3155973" y="0"/>
                </a:lnTo>
                <a:lnTo>
                  <a:pt x="3155973" y="4279285"/>
                </a:lnTo>
                <a:lnTo>
                  <a:pt x="0" y="4279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1998" y="7400497"/>
            <a:ext cx="4301321" cy="3387290"/>
          </a:xfrm>
          <a:custGeom>
            <a:avLst/>
            <a:gdLst/>
            <a:ahLst/>
            <a:cxnLst/>
            <a:rect l="l" t="t" r="r" b="b"/>
            <a:pathLst>
              <a:path w="4301321" h="3387290">
                <a:moveTo>
                  <a:pt x="0" y="0"/>
                </a:moveTo>
                <a:lnTo>
                  <a:pt x="4301322" y="0"/>
                </a:lnTo>
                <a:lnTo>
                  <a:pt x="4301322" y="3387290"/>
                </a:lnTo>
                <a:lnTo>
                  <a:pt x="0" y="338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3916" y="290377"/>
            <a:ext cx="1128791" cy="309104"/>
          </a:xfrm>
          <a:custGeom>
            <a:avLst/>
            <a:gdLst/>
            <a:ahLst/>
            <a:cxnLst/>
            <a:rect l="l" t="t" r="r" b="b"/>
            <a:pathLst>
              <a:path w="1128791" h="309104">
                <a:moveTo>
                  <a:pt x="0" y="0"/>
                </a:moveTo>
                <a:lnTo>
                  <a:pt x="1128791" y="0"/>
                </a:lnTo>
                <a:lnTo>
                  <a:pt x="1128791" y="309103"/>
                </a:lnTo>
                <a:lnTo>
                  <a:pt x="0" y="30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554" t="-91429" r="-55011" b="-91429"/>
            </a:stretch>
          </a:blipFill>
        </p:spPr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9CC9F6-2969-D82F-0EDA-498D7CEFF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187</Words>
  <Application>Microsoft Office PowerPoint</Application>
  <PresentationFormat>Произвольный</PresentationFormat>
  <Paragraphs>61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8" baseType="lpstr">
      <vt:lpstr>Dancing Script</vt:lpstr>
      <vt:lpstr>Be Vietnam Ultra-Bold Italics</vt:lpstr>
      <vt:lpstr>Be Vietnam Italics</vt:lpstr>
      <vt:lpstr>Calibri</vt:lpstr>
      <vt:lpstr>Lemon Tuesday</vt:lpstr>
      <vt:lpstr>Arimo</vt:lpstr>
      <vt:lpstr>Arial</vt:lpstr>
      <vt:lpstr>Be Vietnam</vt:lpstr>
      <vt:lpstr>Arimo Bold</vt:lpstr>
      <vt:lpstr>Trocchi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Project_Python-Core_Group14</dc:title>
  <cp:lastModifiedBy>Пороскун Олена</cp:lastModifiedBy>
  <cp:revision>2</cp:revision>
  <dcterms:created xsi:type="dcterms:W3CDTF">2006-08-16T00:00:00Z</dcterms:created>
  <dcterms:modified xsi:type="dcterms:W3CDTF">2023-12-20T11:33:21Z</dcterms:modified>
  <dc:identifier>DAF3PGju8QY</dc:identifier>
</cp:coreProperties>
</file>